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3" r:id="rId2"/>
    <p:sldId id="290" r:id="rId3"/>
    <p:sldId id="314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12" r:id="rId18"/>
    <p:sldId id="394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96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lvl="1" eaLnBrk="1" hangingPunct="1"/>
            <a:r>
              <a:rPr lang="zh-CN" altLang="en-US">
                <a:latin typeface="Times New Roman" pitchFamily="18" charset="0"/>
              </a:rPr>
              <a:t>要求强调会干什么、能干什么。在目标的重点、难点右侧，插入“重点”、“难点”图片，以引起学员重视。</a:t>
            </a:r>
            <a:endParaRPr lang="zh-CN" altLang="en-US" sz="1400">
              <a:latin typeface="Times New Roman" pitchFamily="18" charset="0"/>
            </a:endParaRPr>
          </a:p>
          <a:p>
            <a:pPr eaLnBrk="1" hangingPunct="1"/>
            <a:endParaRPr lang="zh-CN" altLang="en-US"/>
          </a:p>
        </p:txBody>
      </p:sp>
      <p:sp>
        <p:nvSpPr>
          <p:cNvPr id="286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02D9069A-1EE0-430F-80AF-5CE43993E357}" type="slidenum">
              <a:rPr lang="zh-CN" altLang="en-US" sz="1200">
                <a:latin typeface="Calibri" pitchFamily="34" charset="0"/>
              </a:rPr>
              <a:pPr algn="r" eaLnBrk="1" hangingPunct="1"/>
              <a:t>3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教学思路：</a:t>
            </a:r>
            <a:endParaRPr lang="en-US">
              <a:ea typeface="宋体" pitchFamily="2" charset="-122"/>
            </a:endParaRPr>
          </a:p>
          <a:p>
            <a:pPr eaLnBrk="1" hangingPunct="1"/>
            <a:r>
              <a:rPr lang="en-US">
                <a:ea typeface="宋体" pitchFamily="2" charset="-122"/>
              </a:rPr>
              <a:t>   </a:t>
            </a:r>
            <a:r>
              <a:rPr lang="en-US" altLang="zh-CN"/>
              <a:t>1.</a:t>
            </a:r>
            <a:r>
              <a:rPr lang="zh-CN" altLang="en-US"/>
              <a:t>介绍</a:t>
            </a:r>
            <a:r>
              <a:rPr lang="en-US">
                <a:ea typeface="宋体" pitchFamily="2" charset="-122"/>
              </a:rPr>
              <a:t> </a:t>
            </a:r>
            <a:r>
              <a:rPr lang="en-US" altLang="zh-CN"/>
              <a:t>LIMIT </a:t>
            </a:r>
            <a:r>
              <a:rPr lang="zh-CN" altLang="en-US"/>
              <a:t>的用法</a:t>
            </a:r>
            <a:endParaRPr lang="en-US">
              <a:ea typeface="宋体" pitchFamily="2" charset="-122"/>
            </a:endParaRPr>
          </a:p>
          <a:p>
            <a:pPr eaLnBrk="1" hangingPunct="1"/>
            <a:r>
              <a:rPr lang="en-US">
                <a:ea typeface="宋体" pitchFamily="2" charset="-122"/>
              </a:rPr>
              <a:t>   </a:t>
            </a:r>
            <a:r>
              <a:rPr lang="en-US" altLang="zh-CN"/>
              <a:t>2.LIMIT </a:t>
            </a:r>
            <a:r>
              <a:rPr lang="zh-CN" altLang="en-US"/>
              <a:t>在实际开发中常常用于分页应用</a:t>
            </a:r>
          </a:p>
        </p:txBody>
      </p:sp>
      <p:sp>
        <p:nvSpPr>
          <p:cNvPr id="3174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B74D5234-F10B-43E9-8050-20D4AE659674}" type="slidenum">
              <a:rPr lang="zh-CN" altLang="en-US" sz="1200">
                <a:latin typeface="Calibri" pitchFamily="34" charset="0"/>
              </a:rPr>
              <a:pPr algn="r" eaLnBrk="1" hangingPunct="1"/>
              <a:t>7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务必要举例子联系到实际的分页应用中</a:t>
            </a:r>
          </a:p>
        </p:txBody>
      </p:sp>
      <p:sp>
        <p:nvSpPr>
          <p:cNvPr id="3277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46DFEAB3-5D90-45E6-A865-229E747A2E56}" type="slidenum">
              <a:rPr lang="zh-CN" altLang="en-US" sz="1200">
                <a:latin typeface="Calibri" pitchFamily="34" charset="0"/>
              </a:rPr>
              <a:pPr algn="r" eaLnBrk="1" hangingPunct="1"/>
              <a:t>8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lvl="1" eaLnBrk="1" hangingPunct="1"/>
            <a:r>
              <a:rPr lang="zh-CN" altLang="en-US"/>
              <a:t>“课堂练习”部分：明确需求说明和完成时间，并提供效果图，或者在做练习前，先当场演示。</a:t>
            </a:r>
            <a:endParaRPr lang="en-US">
              <a:ea typeface="宋体" pitchFamily="2" charset="-122"/>
            </a:endParaRPr>
          </a:p>
          <a:p>
            <a:pPr marL="0" lvl="1" eaLnBrk="1" hangingPunct="1"/>
            <a:r>
              <a:rPr lang="zh-CN" altLang="en-US"/>
              <a:t>注意：每个课堂练习的完成时间需要控制在</a:t>
            </a:r>
            <a:r>
              <a:rPr lang="en-US" altLang="zh-CN"/>
              <a:t>10-15</a:t>
            </a:r>
            <a:r>
              <a:rPr lang="zh-CN" altLang="en-US"/>
              <a:t>分钟。</a:t>
            </a:r>
            <a:endParaRPr lang="en-US">
              <a:ea typeface="宋体" pitchFamily="2" charset="-122"/>
            </a:endParaRPr>
          </a:p>
          <a:p>
            <a:pPr marL="0" lvl="1" eaLnBrk="1" hangingPunct="1"/>
            <a:r>
              <a:rPr lang="zh-CN" altLang="en-US"/>
              <a:t>对于学员做的过程中，出现的共性问题进行集中讲解。</a:t>
            </a:r>
            <a:endParaRPr lang="zh-CN" altLang="en-US" sz="1400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051349CE-7084-4887-B3B5-C2D8C6A54479}" type="slidenum">
              <a:rPr lang="zh-CN" altLang="en-US" sz="1200">
                <a:latin typeface="Calibri" pitchFamily="34" charset="0"/>
              </a:rPr>
              <a:pPr algn="r" eaLnBrk="1" hangingPunct="1"/>
              <a:t>9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48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分组在讲解时建议讲解清楚分组原理，这部分学员接受起来有难度。这部分在讲解时最好对照结果解释</a:t>
            </a:r>
          </a:p>
        </p:txBody>
      </p:sp>
      <p:sp>
        <p:nvSpPr>
          <p:cNvPr id="3482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F7EC8819-96D3-41E6-9635-D0D501EA789D}" type="slidenum">
              <a:rPr lang="zh-CN" altLang="en-US" sz="1200">
                <a:latin typeface="Calibri" pitchFamily="34" charset="0"/>
              </a:rPr>
              <a:pPr algn="r" eaLnBrk="1" hangingPunct="1"/>
              <a:t>15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lvl="1" eaLnBrk="1" hangingPunct="1"/>
            <a:r>
              <a:rPr lang="zh-CN" altLang="en-US">
                <a:latin typeface="Times New Roman" pitchFamily="18" charset="0"/>
              </a:rPr>
              <a:t>每个</a:t>
            </a:r>
            <a:r>
              <a:rPr lang="en-US" altLang="zh-CN">
                <a:latin typeface="Times New Roman" pitchFamily="18" charset="0"/>
              </a:rPr>
              <a:t>PPT</a:t>
            </a:r>
            <a:r>
              <a:rPr lang="zh-CN" altLang="en-US">
                <a:latin typeface="Times New Roman" pitchFamily="18" charset="0"/>
              </a:rPr>
              <a:t>最后要进行总结，总结不是简单的技能点罗列，要突出重难点。</a:t>
            </a:r>
            <a:endParaRPr lang="en-US">
              <a:latin typeface="Times New Roman" pitchFamily="18" charset="0"/>
              <a:ea typeface="宋体" pitchFamily="2" charset="-122"/>
            </a:endParaRPr>
          </a:p>
          <a:p>
            <a:pPr marL="0" lvl="1" eaLnBrk="1" hangingPunct="1"/>
            <a:r>
              <a:rPr lang="zh-CN" altLang="en-US">
                <a:latin typeface="Times New Roman" pitchFamily="18" charset="0"/>
              </a:rPr>
              <a:t>推荐可以采用问答的方式。</a:t>
            </a:r>
            <a:endParaRPr lang="zh-CN" altLang="en-US" sz="1400">
              <a:latin typeface="Times New Roman" pitchFamily="18" charset="0"/>
            </a:endParaRPr>
          </a:p>
          <a:p>
            <a:pPr eaLnBrk="1" hangingPunct="1"/>
            <a:endParaRPr lang="en-US">
              <a:ea typeface="宋体" pitchFamily="2" charset="-122"/>
            </a:endParaRPr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/>
            <a:fld id="{9651E185-AE20-4E9A-951C-807A0C251DD1}" type="slidenum">
              <a:rPr lang="zh-CN" altLang="en-US" sz="1200">
                <a:latin typeface="Calibri" pitchFamily="34" charset="0"/>
              </a:rPr>
              <a:pPr algn="r" eaLnBrk="1" hangingPunct="1"/>
              <a:t>16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>
                <a:sym typeface="+mn-ea"/>
              </a:rPr>
              <a:t>使用</a:t>
            </a:r>
            <a:r>
              <a:rPr lang="en-US" altLang="zh-CN" sz="5400" dirty="0">
                <a:sym typeface="+mn-ea"/>
              </a:rPr>
              <a:t>DQL</a:t>
            </a:r>
            <a:r>
              <a:rPr lang="zh-CN" altLang="en-US" sz="5400" dirty="0">
                <a:sym typeface="+mn-ea"/>
              </a:rPr>
              <a:t>命令查询数据</a:t>
            </a:r>
            <a:r>
              <a:rPr lang="en-US" altLang="zh-CN" sz="5400" dirty="0">
                <a:sym typeface="+mn-ea"/>
              </a:rPr>
              <a:t>(</a:t>
            </a:r>
            <a:r>
              <a:rPr lang="zh-CN" altLang="en-US" sz="5400" dirty="0">
                <a:sym typeface="+mn-ea"/>
              </a:rPr>
              <a:t>二</a:t>
            </a:r>
            <a:r>
              <a:rPr lang="en-US" altLang="zh-CN" sz="5400" dirty="0">
                <a:sym typeface="+mn-ea"/>
              </a:rPr>
              <a:t>)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子查询</a:t>
            </a:r>
          </a:p>
        </p:txBody>
      </p:sp>
      <p:sp>
        <p:nvSpPr>
          <p:cNvPr id="16386" name="内容占位符 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在查询语句中的</a:t>
            </a:r>
            <a:r>
              <a:rPr lang="en-US" altLang="zh-CN" dirty="0"/>
              <a:t>WHERE</a:t>
            </a:r>
            <a:r>
              <a:rPr lang="zh-CN" altLang="en-US" dirty="0"/>
              <a:t>条件子句中，又嵌套了另外一个查询语句</a:t>
            </a:r>
            <a:endParaRPr lang="en-US" altLang="zh-CN" dirty="0"/>
          </a:p>
          <a:p>
            <a:pPr lvl="1"/>
            <a:endParaRPr lang="en-US" dirty="0"/>
          </a:p>
          <a:p>
            <a:pPr marL="457200" lvl="1" indent="-457200">
              <a:buSzTx/>
              <a:buFont typeface="Wingdings" panose="05000000000000000000" charset="0"/>
              <a:buChar char=""/>
            </a:pPr>
            <a:r>
              <a:rPr lang="zh-CN" altLang="en-US" sz="2400" b="1" noProof="1">
                <a:solidFill>
                  <a:srgbClr val="0B9FDD"/>
                </a:solidFill>
              </a:rPr>
              <a:t>查询课程为</a:t>
            </a:r>
            <a:r>
              <a:rPr lang="en-US" altLang="x-none" sz="2400" b="1" noProof="1">
                <a:solidFill>
                  <a:srgbClr val="0B9FDD"/>
                </a:solidFill>
              </a:rPr>
              <a:t>《</a:t>
            </a:r>
            <a:r>
              <a:rPr lang="zh-CN" altLang="en-US" sz="2400" b="1" noProof="1">
                <a:solidFill>
                  <a:srgbClr val="0B9FDD"/>
                </a:solidFill>
              </a:rPr>
              <a:t>高等数学</a:t>
            </a:r>
            <a:r>
              <a:rPr lang="en-US" altLang="x-none" sz="2400" b="1" noProof="1">
                <a:solidFill>
                  <a:srgbClr val="0B9FDD"/>
                </a:solidFill>
              </a:rPr>
              <a:t>-2》</a:t>
            </a:r>
            <a:r>
              <a:rPr lang="zh-CN" altLang="en-US" sz="2400" b="1" noProof="1">
                <a:solidFill>
                  <a:srgbClr val="0B9FDD"/>
                </a:solidFill>
              </a:rPr>
              <a:t>且分数不小于</a:t>
            </a:r>
            <a:r>
              <a:rPr lang="en-US" altLang="x-none" sz="2400" b="1" noProof="1">
                <a:solidFill>
                  <a:srgbClr val="0B9FDD"/>
                </a:solidFill>
              </a:rPr>
              <a:t>80</a:t>
            </a:r>
            <a:r>
              <a:rPr lang="zh-CN" altLang="en-US" sz="2400" b="1" noProof="1">
                <a:solidFill>
                  <a:srgbClr val="0B9FDD"/>
                </a:solidFill>
              </a:rPr>
              <a:t>分的学生的学号和姓名</a:t>
            </a:r>
            <a:endParaRPr lang="en-US" altLang="x-none" sz="2400" b="1" noProof="1">
              <a:solidFill>
                <a:srgbClr val="0B9FDD"/>
              </a:solidFill>
            </a:endParaRPr>
          </a:p>
          <a:p>
            <a:endParaRPr lang="en-US" dirty="0"/>
          </a:p>
        </p:txBody>
      </p:sp>
      <p:sp>
        <p:nvSpPr>
          <p:cNvPr id="16391" name="AutoShape 4"/>
          <p:cNvSpPr>
            <a:spLocks noChangeArrowheads="1"/>
          </p:cNvSpPr>
          <p:nvPr/>
        </p:nvSpPr>
        <p:spPr bwMode="auto">
          <a:xfrm>
            <a:off x="1043608" y="3579862"/>
            <a:ext cx="6552728" cy="715089"/>
          </a:xfrm>
          <a:prstGeom prst="wedgeRoundRectCallout">
            <a:avLst>
              <a:gd name="adj1" fmla="val -49921"/>
              <a:gd name="adj2" fmla="val 1213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嵌套查询可由多个子查询组成，求解的方式是由里及外</a:t>
            </a:r>
            <a:endParaRPr 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子查询返回的结果一般都是集合，故而建议使用</a:t>
            </a:r>
            <a:r>
              <a:rPr 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ea typeface="黑体" panose="02010609060101010101" pitchFamily="49" charset="-122"/>
              </a:rPr>
              <a:t>IN </a:t>
            </a:r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关键字</a:t>
            </a:r>
            <a:endParaRPr lang="en-US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51520" y="3440903"/>
            <a:ext cx="436880" cy="516890"/>
            <a:chOff x="989013" y="3074035"/>
            <a:chExt cx="436880" cy="516890"/>
          </a:xfrm>
        </p:grpSpPr>
        <p:sp>
          <p:nvSpPr>
            <p:cNvPr id="16" name="TextBox 65"/>
            <p:cNvSpPr txBox="1"/>
            <p:nvPr/>
          </p:nvSpPr>
          <p:spPr>
            <a:xfrm>
              <a:off x="989013" y="334581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注意</a:t>
              </a:r>
            </a:p>
          </p:txBody>
        </p:sp>
        <p:pic>
          <p:nvPicPr>
            <p:cNvPr id="17" name="图片 16" descr="C:\Users\Lenovo\Desktop\icon\注意(1).png注意(1)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063308" y="3074035"/>
              <a:ext cx="288290" cy="24955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251520" y="2544311"/>
            <a:ext cx="436880" cy="531495"/>
            <a:chOff x="3548698" y="2423160"/>
            <a:chExt cx="436880" cy="531495"/>
          </a:xfrm>
        </p:grpSpPr>
        <p:sp>
          <p:nvSpPr>
            <p:cNvPr id="19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0" name="图片 19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907704" y="4443963"/>
            <a:ext cx="4800736" cy="373460"/>
            <a:chOff x="1403648" y="3795886"/>
            <a:chExt cx="5842480" cy="356677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3513717" y="3829223"/>
              <a:ext cx="2364821" cy="32334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3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：子查询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9239EB-2CD3-4980-AE30-3AE1172B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554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</a:t>
            </a:r>
          </a:p>
        </p:txBody>
      </p:sp>
      <p:sp>
        <p:nvSpPr>
          <p:cNvPr id="17410" name="内容占位符 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查询</a:t>
            </a:r>
            <a:r>
              <a:rPr lang="en-US" altLang="zh-CN" dirty="0"/>
              <a:t>《C</a:t>
            </a:r>
            <a:r>
              <a:rPr lang="zh-CN" altLang="en-US" dirty="0"/>
              <a:t>语言-</a:t>
            </a:r>
            <a:r>
              <a:rPr lang="en-US" altLang="zh-CN" dirty="0"/>
              <a:t>1》</a:t>
            </a:r>
            <a:r>
              <a:rPr lang="zh-CN" altLang="en-US" dirty="0"/>
              <a:t>的前</a:t>
            </a:r>
            <a:r>
              <a:rPr lang="en-US" altLang="zh-CN" dirty="0"/>
              <a:t>5</a:t>
            </a:r>
            <a:r>
              <a:rPr lang="zh-CN" altLang="en-US" dirty="0"/>
              <a:t>名学生成绩信息</a:t>
            </a:r>
          </a:p>
        </p:txBody>
      </p:sp>
      <p:sp>
        <p:nvSpPr>
          <p:cNvPr id="65540" name="右箭头 10"/>
          <p:cNvSpPr/>
          <p:nvPr/>
        </p:nvSpPr>
        <p:spPr>
          <a:xfrm rot="5400000">
            <a:off x="5081588" y="3364485"/>
            <a:ext cx="266700" cy="5961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endParaRPr lang="zh-CN" altLang="en-US" sz="1350" b="1" noProof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7413" name="对象 65543"/>
          <p:cNvGraphicFramePr>
            <a:graphicFrameLocks/>
          </p:cNvGraphicFramePr>
          <p:nvPr>
            <p:extLst/>
          </p:nvPr>
        </p:nvGraphicFramePr>
        <p:xfrm>
          <a:off x="1925638" y="1528812"/>
          <a:ext cx="263842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3" imgW="3514286" imgH="2734057" progId="PBrush">
                  <p:embed/>
                </p:oleObj>
              </mc:Choice>
              <mc:Fallback>
                <p:oleObj r:id="rId3" imgW="3514286" imgH="2734057" progId="PBrush">
                  <p:embed/>
                  <p:pic>
                    <p:nvPicPr>
                      <p:cNvPr id="17413" name="对象 6554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1528812"/>
                        <a:ext cx="2638425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对象 65544"/>
          <p:cNvGraphicFramePr>
            <a:graphicFrameLocks/>
          </p:cNvGraphicFramePr>
          <p:nvPr>
            <p:extLst/>
          </p:nvPr>
        </p:nvGraphicFramePr>
        <p:xfrm>
          <a:off x="4733925" y="1491630"/>
          <a:ext cx="1401763" cy="208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5" imgW="1867161" imgH="2781688" progId="PBrush">
                  <p:embed/>
                </p:oleObj>
              </mc:Choice>
              <mc:Fallback>
                <p:oleObj r:id="rId5" imgW="1867161" imgH="2781688" progId="PBrush">
                  <p:embed/>
                  <p:pic>
                    <p:nvPicPr>
                      <p:cNvPr id="17414" name="对象 6554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3925" y="1491630"/>
                        <a:ext cx="1401763" cy="208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对象 65545"/>
          <p:cNvGraphicFramePr>
            <a:graphicFrameLocks/>
          </p:cNvGraphicFramePr>
          <p:nvPr>
            <p:extLst/>
          </p:nvPr>
        </p:nvGraphicFramePr>
        <p:xfrm>
          <a:off x="6300788" y="1478012"/>
          <a:ext cx="1479550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7" imgW="1971950" imgH="2800741" progId="PBrush">
                  <p:embed/>
                </p:oleObj>
              </mc:Choice>
              <mc:Fallback>
                <p:oleObj r:id="rId7" imgW="1971950" imgH="2800741" progId="PBrush">
                  <p:embed/>
                  <p:pic>
                    <p:nvPicPr>
                      <p:cNvPr id="17415" name="对象 6554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478012"/>
                        <a:ext cx="1479550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对象 65546"/>
          <p:cNvGraphicFramePr>
            <a:graphicFrameLocks/>
          </p:cNvGraphicFramePr>
          <p:nvPr>
            <p:extLst/>
          </p:nvPr>
        </p:nvGraphicFramePr>
        <p:xfrm>
          <a:off x="4445297" y="3826222"/>
          <a:ext cx="1566863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r:id="rId9" imgW="2085714" imgH="1590897" progId="PBrush">
                  <p:embed/>
                </p:oleObj>
              </mc:Choice>
              <mc:Fallback>
                <p:oleObj r:id="rId9" imgW="2085714" imgH="1590897" progId="PBrush">
                  <p:embed/>
                  <p:pic>
                    <p:nvPicPr>
                      <p:cNvPr id="17416" name="对象 6554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297" y="3826222"/>
                        <a:ext cx="1566863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18942" y="4502546"/>
            <a:ext cx="3676994" cy="373460"/>
            <a:chOff x="1403648" y="3795886"/>
            <a:chExt cx="5842480" cy="356677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" name="Picture 8" descr="说话气泡new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2905292" y="3829223"/>
              <a:ext cx="3581672" cy="32334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4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：查询前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5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名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618626-70A3-45F0-9599-ED727D67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212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函数</a:t>
            </a:r>
          </a:p>
        </p:txBody>
      </p:sp>
      <p:sp>
        <p:nvSpPr>
          <p:cNvPr id="18435" name="内容占位符 1"/>
          <p:cNvSpPr>
            <a:spLocks noGrp="1" noChangeArrowheads="1"/>
          </p:cNvSpPr>
          <p:nvPr/>
        </p:nvSpPr>
        <p:spPr bwMode="auto">
          <a:xfrm>
            <a:off x="1116013" y="987425"/>
            <a:ext cx="6054725" cy="394176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数学函数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字符串函数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日期和时间函数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系统信息函数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DE2DF2-C050-4904-9514-961CA02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745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的统计函数</a:t>
            </a:r>
          </a:p>
        </p:txBody>
      </p:sp>
      <p:graphicFrame>
        <p:nvGraphicFramePr>
          <p:cNvPr id="66564" name="表格 66563"/>
          <p:cNvGraphicFramePr/>
          <p:nvPr>
            <p:extLst/>
          </p:nvPr>
        </p:nvGraphicFramePr>
        <p:xfrm>
          <a:off x="1462088" y="1287463"/>
          <a:ext cx="5518150" cy="2973441"/>
        </p:xfrm>
        <a:graphic>
          <a:graphicData uri="http://schemas.openxmlformats.org/drawingml/2006/table">
            <a:tbl>
              <a:tblPr/>
              <a:tblGrid>
                <a:gridCol w="174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77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函数名称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描述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337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en-US" altLang="x-none" sz="1500" dirty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COUNT( )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l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返回满足</a:t>
                      </a:r>
                      <a:r>
                        <a:rPr lang="en-US" altLang="x-none" sz="1500" b="0" dirty="0">
                          <a:latin typeface="微软雅黑" pitchFamily="34" charset="-122"/>
                          <a:ea typeface="微软雅黑" pitchFamily="34" charset="-122"/>
                        </a:rPr>
                        <a:t>SELECT</a:t>
                      </a: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条件的记录总和数，如 </a:t>
                      </a:r>
                      <a:r>
                        <a:rPr lang="en-US" altLang="x-none" sz="1500" b="0" dirty="0">
                          <a:latin typeface="微软雅黑" pitchFamily="34" charset="-122"/>
                          <a:ea typeface="微软雅黑" pitchFamily="34" charset="-122"/>
                        </a:rPr>
                        <a:t>SELECT COUNT(*)…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5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en-US" altLang="x-none" sz="1500" dirty="0">
                          <a:latin typeface="微软雅黑" pitchFamily="34" charset="-122"/>
                          <a:ea typeface="微软雅黑" pitchFamily="34" charset="-122"/>
                        </a:rPr>
                        <a:t>SUM( )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l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返回数字字段或表达式列作统计，返回一列的总和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337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en-US" altLang="x-none" sz="1500" dirty="0">
                          <a:latin typeface="微软雅黑" pitchFamily="34" charset="-122"/>
                          <a:ea typeface="微软雅黑" pitchFamily="34" charset="-122"/>
                        </a:rPr>
                        <a:t>AVG(</a:t>
                      </a:r>
                      <a:r>
                        <a:rPr lang="zh-CN" altLang="en-US" sz="1500" dirty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altLang="x-none" sz="1500" dirty="0"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l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通常为数值字段或表达列作统计，返回一列的平均值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5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en-US" altLang="x-none" sz="1500" dirty="0">
                          <a:latin typeface="微软雅黑" pitchFamily="34" charset="-122"/>
                          <a:ea typeface="微软雅黑" pitchFamily="34" charset="-122"/>
                        </a:rPr>
                        <a:t>MAX( )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l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可以为数值字段、字符字段或表达式列作统计，返回最大的值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337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ctr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en-US" altLang="x-none" sz="1500" dirty="0">
                          <a:latin typeface="微软雅黑" pitchFamily="34" charset="-122"/>
                          <a:ea typeface="微软雅黑" pitchFamily="34" charset="-122"/>
                        </a:rPr>
                        <a:t>MIN( )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16B22"/>
                        </a:buClr>
                        <a:buSzPct val="80000"/>
                        <a:buFont typeface="Wingdings" charset="2"/>
                        <a:buChar char="l"/>
                        <a:defRPr sz="2000" b="1" i="0" u="none" kern="1200" baseline="0">
                          <a:solidFill>
                            <a:schemeClr val="tx1"/>
                          </a:solidFill>
                          <a:latin typeface="黑体" pitchFamily="1" charset="-122"/>
                          <a:ea typeface="黑体" pitchFamily="1" charset="-122"/>
                        </a:defRPr>
                      </a:lvl1pPr>
                      <a:lvl2pPr marL="742950" lvl="1" indent="-285750" algn="l">
                        <a:buClr>
                          <a:srgbClr val="CC9900"/>
                        </a:buClr>
                        <a:defRPr sz="1800" kern="1200"/>
                      </a:lvl2pPr>
                      <a:lvl3pPr marL="1143000" lvl="2" indent="-228600" algn="l">
                        <a:buClr>
                          <a:srgbClr val="996633"/>
                        </a:buClr>
                        <a:defRPr sz="2000" kern="1200">
                          <a:latin typeface="Calibri" pitchFamily="2" charset="0"/>
                          <a:ea typeface="宋体" charset="-122"/>
                        </a:defRPr>
                      </a:lvl3pPr>
                      <a:lvl4pPr marL="1600200" lvl="3" indent="-228600" algn="l">
                        <a:defRPr sz="1400" b="0" kern="1200"/>
                      </a:lvl4pPr>
                      <a:lvl5pPr marL="2057400" lvl="4" indent="-228600" algn="l">
                        <a:defRPr sz="1200" kern="1200"/>
                      </a:lvl5pPr>
                    </a:lstStyle>
                    <a:p>
                      <a:pPr marL="0" lvl="0" indent="0" algn="l" eaLnBrk="1" hangingPunct="1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r>
                        <a:rPr lang="zh-CN" altLang="en-US" sz="1500" b="0" dirty="0">
                          <a:latin typeface="微软雅黑" pitchFamily="34" charset="-122"/>
                          <a:ea typeface="微软雅黑" pitchFamily="34" charset="-122"/>
                        </a:rPr>
                        <a:t>可以为数值字段、字符字段或表达式列作统计，返回最小的值</a:t>
                      </a:r>
                    </a:p>
                  </a:txBody>
                  <a:tcPr marL="68580" marR="68580" marT="34285" marB="34285" anchor="ctr">
                    <a:lnL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21596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590" name="AutoShape 5"/>
          <p:cNvSpPr/>
          <p:nvPr/>
        </p:nvSpPr>
        <p:spPr>
          <a:xfrm>
            <a:off x="6892925" y="1995686"/>
            <a:ext cx="2251075" cy="374571"/>
          </a:xfrm>
          <a:prstGeom prst="wedgeRoundRectCallout">
            <a:avLst>
              <a:gd name="adj1" fmla="val -76253"/>
              <a:gd name="adj2" fmla="val -65244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r>
              <a:rPr lang="zh-CN" altLang="en-US" sz="16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不建议使用</a:t>
            </a:r>
            <a:r>
              <a:rPr lang="en-US" altLang="x-none" sz="16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*</a:t>
            </a:r>
            <a:r>
              <a:rPr lang="zh-CN" altLang="en-US" sz="1600" noProof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，效率低</a:t>
            </a:r>
            <a:endParaRPr lang="en-US" altLang="x-none" sz="1600" noProof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62CDC4-5609-4395-A361-B9AD0D4A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066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9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SELECT</a:t>
            </a:r>
            <a:r>
              <a:rPr lang="zh-CN" altLang="en-US"/>
              <a:t>语法</a:t>
            </a:r>
          </a:p>
        </p:txBody>
      </p:sp>
      <p:sp>
        <p:nvSpPr>
          <p:cNvPr id="67590" name="AutoShape 3"/>
          <p:cNvSpPr/>
          <p:nvPr/>
        </p:nvSpPr>
        <p:spPr>
          <a:xfrm>
            <a:off x="953567" y="842963"/>
            <a:ext cx="7344816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noProof="1"/>
              <a:t>SELECT   [ALL | DISTINCT] </a:t>
            </a:r>
          </a:p>
          <a:p>
            <a:pPr lvl="1"/>
            <a:r>
              <a:rPr lang="en-US" noProof="1"/>
              <a:t>{  * |  table.* | [ table.field1 [ as  alias1] [,table.field2 [as  alias2]][,…]] }</a:t>
            </a:r>
          </a:p>
          <a:p>
            <a:pPr lvl="1"/>
            <a:r>
              <a:rPr lang="en-US" noProof="1"/>
              <a:t>FROM  table_name  [ as  table_ alias  ]</a:t>
            </a:r>
          </a:p>
          <a:p>
            <a:pPr lvl="1"/>
            <a:r>
              <a:rPr lang="en-US" noProof="1"/>
              <a:t>    [left|out|inner  join  table_name2]    #</a:t>
            </a:r>
            <a:r>
              <a:rPr lang="zh-CN" altLang="en-US" noProof="1"/>
              <a:t>联合查询</a:t>
            </a:r>
            <a:endParaRPr lang="zh-CN" noProof="1"/>
          </a:p>
          <a:p>
            <a:pPr lvl="1"/>
            <a:r>
              <a:rPr lang="en-US" noProof="1"/>
              <a:t>	[ WHERE  … ]   	#</a:t>
            </a:r>
            <a:r>
              <a:rPr lang="zh-CN" altLang="en-US" noProof="1"/>
              <a:t>指定结果需满足的条件</a:t>
            </a:r>
            <a:endParaRPr lang="zh-CN" noProof="1"/>
          </a:p>
          <a:p>
            <a:pPr lvl="1"/>
            <a:r>
              <a:rPr lang="zh-CN" noProof="1"/>
              <a:t>	</a:t>
            </a:r>
            <a:r>
              <a:rPr lang="en-US" b="1" noProof="1">
                <a:solidFill>
                  <a:srgbClr val="FF0000"/>
                </a:solidFill>
              </a:rPr>
              <a:t>[ GROUP BY …]	#</a:t>
            </a:r>
            <a:r>
              <a:rPr lang="zh-CN" altLang="en-US" b="1" noProof="1">
                <a:solidFill>
                  <a:srgbClr val="FF0000"/>
                </a:solidFill>
              </a:rPr>
              <a:t>指定结果按照哪几个字段来分组</a:t>
            </a:r>
            <a:endParaRPr lang="zh-CN" b="1" noProof="1">
              <a:solidFill>
                <a:srgbClr val="FF0000"/>
              </a:solidFill>
            </a:endParaRPr>
          </a:p>
          <a:p>
            <a:pPr lvl="1"/>
            <a:r>
              <a:rPr lang="zh-CN" noProof="1"/>
              <a:t>	[</a:t>
            </a:r>
            <a:r>
              <a:rPr lang="zh-CN" altLang="en-US" noProof="1"/>
              <a:t> </a:t>
            </a:r>
            <a:r>
              <a:rPr lang="en-US" noProof="1"/>
              <a:t>HAVING …]	#</a:t>
            </a:r>
            <a:r>
              <a:rPr lang="zh-CN" altLang="en-US" noProof="1"/>
              <a:t>过滤分组的记录必须满足的次要条件</a:t>
            </a:r>
            <a:endParaRPr lang="zh-CN" noProof="1"/>
          </a:p>
          <a:p>
            <a:pPr lvl="1"/>
            <a:r>
              <a:rPr lang="zh-CN" noProof="1"/>
              <a:t>	</a:t>
            </a:r>
            <a:r>
              <a:rPr lang="en-US" noProof="1"/>
              <a:t>[ ORDER BY… ]	#</a:t>
            </a:r>
            <a:r>
              <a:rPr lang="zh-CN" altLang="en-US" noProof="1"/>
              <a:t>指定查询记录按一个或者多个条件排序</a:t>
            </a:r>
            <a:endParaRPr lang="zh-CN" noProof="1"/>
          </a:p>
          <a:p>
            <a:pPr lvl="1"/>
            <a:r>
              <a:rPr lang="en-US" noProof="1"/>
              <a:t>	[ LIMIT  {   [ offset,] row_count   |   row_count OFFSET offset   }] ; </a:t>
            </a:r>
          </a:p>
          <a:p>
            <a:pPr lvl="1"/>
            <a:r>
              <a:rPr lang="en-US" noProof="1"/>
              <a:t> #</a:t>
            </a:r>
            <a:r>
              <a:rPr lang="zh-CN" altLang="en-US" noProof="1"/>
              <a:t>指定查询的记录从哪条至哪条</a:t>
            </a:r>
            <a:endParaRPr lang="zh-CN" noProof="1"/>
          </a:p>
        </p:txBody>
      </p:sp>
      <p:sp>
        <p:nvSpPr>
          <p:cNvPr id="20484" name="AutoShape 4"/>
          <p:cNvSpPr>
            <a:spLocks noChangeArrowheads="1"/>
          </p:cNvSpPr>
          <p:nvPr/>
        </p:nvSpPr>
        <p:spPr bwMode="auto">
          <a:xfrm>
            <a:off x="1619672" y="3867894"/>
            <a:ext cx="5680075" cy="791706"/>
          </a:xfrm>
          <a:prstGeom prst="wedgeRoundRectCallout">
            <a:avLst>
              <a:gd name="adj1" fmla="val -49750"/>
              <a:gd name="adj2" fmla="val -366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[]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括号代表可选的；                                                                                       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{}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括号代表必须的；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MySQL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语句中的注释符，也可以用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该处为注释*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  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" name="TextBox 65"/>
          <p:cNvSpPr txBox="1"/>
          <p:nvPr/>
        </p:nvSpPr>
        <p:spPr>
          <a:xfrm>
            <a:off x="323528" y="107571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语法</a:t>
            </a:r>
          </a:p>
        </p:txBody>
      </p:sp>
      <p:pic>
        <p:nvPicPr>
          <p:cNvPr id="7" name="图片 6" descr="C:\Users\Lenovo\Desktop\icon\书籍.png书籍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4805" y="771550"/>
            <a:ext cx="314325" cy="3143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FBEA87-B9BD-4CAE-8877-77364E2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997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GROUP BY</a:t>
            </a:r>
            <a:r>
              <a:rPr lang="zh-CN" altLang="en-US"/>
              <a:t>分组</a:t>
            </a:r>
          </a:p>
        </p:txBody>
      </p:sp>
      <p:sp>
        <p:nvSpPr>
          <p:cNvPr id="21507" name="内容占位符 1"/>
          <p:cNvSpPr>
            <a:spLocks noGrp="1" noChangeArrowheads="1"/>
          </p:cNvSpPr>
          <p:nvPr>
            <p:ph idx="1"/>
          </p:nvPr>
        </p:nvSpPr>
        <p:spPr>
          <a:xfrm>
            <a:off x="830000" y="843558"/>
            <a:ext cx="7762875" cy="1901146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GROUP BY</a:t>
            </a:r>
            <a:r>
              <a:rPr lang="zh-CN" altLang="en-US" dirty="0"/>
              <a:t>关键字对查询结果分组</a:t>
            </a:r>
            <a:endParaRPr lang="en-US" dirty="0"/>
          </a:p>
          <a:p>
            <a:pPr lvl="1"/>
            <a:r>
              <a:rPr lang="zh-CN" altLang="en-US" dirty="0"/>
              <a:t>对所有的数据进行分组统计</a:t>
            </a:r>
            <a:endParaRPr lang="en-US" dirty="0"/>
          </a:p>
          <a:p>
            <a:pPr lvl="1"/>
            <a:r>
              <a:rPr lang="zh-CN" altLang="en-US" dirty="0"/>
              <a:t>分组的依据字段可以有多个，并依次分组</a:t>
            </a:r>
            <a:endParaRPr lang="en-US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HAVING</a:t>
            </a:r>
            <a:r>
              <a:rPr lang="zh-CN" altLang="en-US" dirty="0"/>
              <a:t>结合使用，进行分组后的数据筛选</a:t>
            </a:r>
            <a:endParaRPr lang="en-US" dirty="0"/>
          </a:p>
          <a:p>
            <a:r>
              <a:rPr lang="zh-CN" altLang="en-US" noProof="1"/>
              <a:t>按照不同的课程分组，分别算出其平均分、最高分和最低分，对于低于</a:t>
            </a:r>
            <a:r>
              <a:rPr lang="en-US" altLang="x-none" noProof="1"/>
              <a:t>60</a:t>
            </a:r>
            <a:r>
              <a:rPr lang="zh-CN" altLang="en-US" noProof="1"/>
              <a:t>分平均分的不予显示</a:t>
            </a:r>
            <a:endParaRPr lang="en-US" altLang="x-none" noProof="1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zh-CN" altLang="en-US" dirty="0"/>
          </a:p>
        </p:txBody>
      </p:sp>
      <p:graphicFrame>
        <p:nvGraphicFramePr>
          <p:cNvPr id="21510" name="对象 68618"/>
          <p:cNvGraphicFramePr>
            <a:graphicFrameLocks/>
          </p:cNvGraphicFramePr>
          <p:nvPr>
            <p:extLst/>
          </p:nvPr>
        </p:nvGraphicFramePr>
        <p:xfrm>
          <a:off x="2407855" y="3261229"/>
          <a:ext cx="348138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4" imgW="4638095" imgH="1590897" progId="PBrush">
                  <p:embed/>
                </p:oleObj>
              </mc:Choice>
              <mc:Fallback>
                <p:oleObj r:id="rId4" imgW="4638095" imgH="1590897" progId="PBrush">
                  <p:embed/>
                  <p:pic>
                    <p:nvPicPr>
                      <p:cNvPr id="21510" name="对象 6861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855" y="3261229"/>
                        <a:ext cx="3481387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251520" y="2954655"/>
            <a:ext cx="436880" cy="531495"/>
            <a:chOff x="3548698" y="2423160"/>
            <a:chExt cx="436880" cy="531495"/>
          </a:xfrm>
        </p:grpSpPr>
        <p:sp>
          <p:nvSpPr>
            <p:cNvPr id="13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4" name="图片 13" descr="C:\Users\Lenovo\Desktop\icon\电脑.png电脑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343186" y="4556519"/>
            <a:ext cx="3676994" cy="373460"/>
            <a:chOff x="1403648" y="3795886"/>
            <a:chExt cx="5842480" cy="356677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2988072" y="3829223"/>
              <a:ext cx="3416113" cy="32334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5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：分组查询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243A59-884A-4E9E-A2F3-16FC6E49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706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22531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/>
              <a:t>请举例说明在什么情况下需要使用分组查询？</a:t>
            </a:r>
            <a:endParaRPr lang="en-US" dirty="0"/>
          </a:p>
          <a:p>
            <a:r>
              <a:rPr lang="zh-CN" altLang="en-US" dirty="0"/>
              <a:t>实现分页查询的关键字是什么</a:t>
            </a:r>
            <a:r>
              <a:rPr lang="en-US" altLang="zh-CN" dirty="0"/>
              <a:t>?</a:t>
            </a:r>
          </a:p>
          <a:p>
            <a:r>
              <a:rPr lang="en-US" dirty="0"/>
              <a:t>MySQL</a:t>
            </a:r>
            <a:r>
              <a:rPr lang="zh-CN" altLang="en-US" dirty="0"/>
              <a:t>中的统计函数主要有哪几个，作用是什么？</a:t>
            </a:r>
            <a:endParaRPr lang="en-US" dirty="0"/>
          </a:p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B72BF4-205E-4EAE-B65A-3D57144B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6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681198-A241-41AE-8808-49B07F640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B0CB55-DF8D-4C1F-BBC7-5E0E564BB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/>
              <a:t>/18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本课目标</a:t>
            </a:r>
          </a:p>
        </p:txBody>
      </p:sp>
      <p:sp>
        <p:nvSpPr>
          <p:cNvPr id="7170" name="内容占位符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学完本次课程后，你能够：</a:t>
            </a:r>
          </a:p>
          <a:p>
            <a:pPr lvl="1"/>
            <a:r>
              <a:rPr lang="zh-CN" altLang="zh-CN" dirty="0"/>
              <a:t>掌握排序查询结果</a:t>
            </a:r>
          </a:p>
          <a:p>
            <a:pPr lvl="1"/>
            <a:r>
              <a:rPr lang="zh-CN" altLang="zh-CN" dirty="0"/>
              <a:t>掌握</a:t>
            </a:r>
            <a:r>
              <a:rPr lang="en-US" altLang="zh-CN" dirty="0"/>
              <a:t>LIMIT</a:t>
            </a:r>
            <a:r>
              <a:rPr lang="zh-CN" altLang="zh-CN" dirty="0"/>
              <a:t>的使用</a:t>
            </a:r>
          </a:p>
          <a:p>
            <a:pPr lvl="1"/>
            <a:r>
              <a:rPr lang="zh-CN" altLang="en-US" dirty="0"/>
              <a:t>掌握</a:t>
            </a:r>
            <a:r>
              <a:rPr lang="en-US" altLang="zh-CN" dirty="0"/>
              <a:t>MySQL</a:t>
            </a:r>
            <a:r>
              <a:rPr lang="zh-CN" altLang="en-US" dirty="0"/>
              <a:t>子查询</a:t>
            </a:r>
          </a:p>
          <a:p>
            <a:pPr lvl="1"/>
            <a:r>
              <a:rPr lang="zh-CN" altLang="en-US" dirty="0"/>
              <a:t>掌握</a:t>
            </a:r>
            <a:r>
              <a:rPr lang="en-US" altLang="zh-CN" dirty="0"/>
              <a:t>MySQL</a:t>
            </a:r>
            <a:r>
              <a:rPr lang="zh-CN" altLang="en-US" dirty="0"/>
              <a:t>聚合函数</a:t>
            </a:r>
          </a:p>
          <a:p>
            <a:pPr lvl="1"/>
            <a:r>
              <a:rPr lang="zh-CN" altLang="zh-CN" dirty="0"/>
              <a:t>掌握</a:t>
            </a:r>
            <a:r>
              <a:rPr lang="en-US" altLang="zh-CN" dirty="0"/>
              <a:t>MySQL</a:t>
            </a:r>
            <a:r>
              <a:rPr lang="zh-CN" altLang="zh-CN" dirty="0"/>
              <a:t>分组查询</a:t>
            </a:r>
          </a:p>
          <a:p>
            <a:pPr lvl="1"/>
            <a:endParaRPr lang="zh-CN" altLang="zh-CN" dirty="0"/>
          </a:p>
          <a:p>
            <a:pPr lvl="1"/>
            <a:endParaRPr lang="zh-CN" altLang="zh-CN" dirty="0"/>
          </a:p>
        </p:txBody>
      </p:sp>
      <p:pic>
        <p:nvPicPr>
          <p:cNvPr id="13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4658" y="1347614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4659" y="1779662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81981" y="221171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81981" y="257175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11960" y="293179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A205707-8923-4D70-B139-D9B67C20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01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SELECT</a:t>
            </a:r>
            <a:r>
              <a:rPr lang="zh-CN" altLang="en-US"/>
              <a:t>语法</a:t>
            </a:r>
          </a:p>
        </p:txBody>
      </p:sp>
      <p:sp>
        <p:nvSpPr>
          <p:cNvPr id="55302" name="AutoShape 3"/>
          <p:cNvSpPr/>
          <p:nvPr/>
        </p:nvSpPr>
        <p:spPr>
          <a:xfrm>
            <a:off x="899591" y="1059582"/>
            <a:ext cx="7259535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noProof="1"/>
              <a:t>SELECT   [ALL | DISTINCT] </a:t>
            </a:r>
          </a:p>
          <a:p>
            <a:pPr lvl="1"/>
            <a:r>
              <a:rPr lang="en-US" noProof="1"/>
              <a:t>{  * |  table.* | [ table.field1 [ as  alias1] [,table.field2 [as  alias2]][,…]] }</a:t>
            </a:r>
          </a:p>
          <a:p>
            <a:pPr lvl="1"/>
            <a:r>
              <a:rPr lang="en-US" noProof="1"/>
              <a:t>FROM  table_name  [ as  table_ alias  ]</a:t>
            </a:r>
          </a:p>
          <a:p>
            <a:pPr lvl="1"/>
            <a:r>
              <a:rPr lang="en-US" noProof="1"/>
              <a:t>    [left|out|inner  join  table_name2]    #</a:t>
            </a:r>
            <a:r>
              <a:rPr lang="zh-CN" altLang="en-US" noProof="1"/>
              <a:t>联合查询</a:t>
            </a:r>
            <a:endParaRPr lang="zh-CN" noProof="1"/>
          </a:p>
          <a:p>
            <a:pPr lvl="1"/>
            <a:r>
              <a:rPr lang="en-US" noProof="1"/>
              <a:t>	[ WHERE  … ]   	#</a:t>
            </a:r>
            <a:r>
              <a:rPr lang="zh-CN" altLang="en-US" noProof="1"/>
              <a:t>指定结果需满足的条件</a:t>
            </a:r>
            <a:endParaRPr lang="zh-CN" noProof="1"/>
          </a:p>
          <a:p>
            <a:pPr lvl="1"/>
            <a:r>
              <a:rPr lang="en-US" noProof="1"/>
              <a:t>	[ GROUP BY …]	#</a:t>
            </a:r>
            <a:r>
              <a:rPr lang="zh-CN" altLang="en-US" noProof="1"/>
              <a:t>指定结果按照哪几个字段来分组</a:t>
            </a:r>
            <a:endParaRPr lang="zh-CN" noProof="1"/>
          </a:p>
          <a:p>
            <a:pPr lvl="1"/>
            <a:r>
              <a:rPr lang="zh-CN" noProof="1"/>
              <a:t>	[</a:t>
            </a:r>
            <a:r>
              <a:rPr lang="zh-CN" altLang="en-US" noProof="1"/>
              <a:t> </a:t>
            </a:r>
            <a:r>
              <a:rPr lang="en-US" noProof="1"/>
              <a:t>HAVING …]	#</a:t>
            </a:r>
            <a:r>
              <a:rPr lang="zh-CN" altLang="en-US" noProof="1"/>
              <a:t>过滤分组的记录必须满足的次要条件</a:t>
            </a:r>
            <a:endParaRPr lang="zh-CN" noProof="1"/>
          </a:p>
          <a:p>
            <a:pPr lvl="1"/>
            <a:r>
              <a:rPr lang="en-US" noProof="1"/>
              <a:t>	</a:t>
            </a:r>
            <a:r>
              <a:rPr lang="en-US" b="1" noProof="1">
                <a:solidFill>
                  <a:srgbClr val="FF0000"/>
                </a:solidFill>
              </a:rPr>
              <a:t>[ ORDER BY… ]	#</a:t>
            </a:r>
            <a:r>
              <a:rPr lang="zh-CN" altLang="en-US" b="1" noProof="1">
                <a:solidFill>
                  <a:srgbClr val="FF0000"/>
                </a:solidFill>
              </a:rPr>
              <a:t>指定查询记录按一个或者多个条件排序</a:t>
            </a:r>
            <a:endParaRPr lang="zh-CN" b="1" noProof="1">
              <a:solidFill>
                <a:srgbClr val="FF0000"/>
              </a:solidFill>
            </a:endParaRPr>
          </a:p>
          <a:p>
            <a:pPr lvl="1"/>
            <a:r>
              <a:rPr lang="en-US" noProof="1"/>
              <a:t>	[ LIMIT  {   [ offset,] row_count   |   row_count </a:t>
            </a:r>
            <a:r>
              <a:rPr lang="en-US" altLang="en-US" noProof="1"/>
              <a:t>OFFSET </a:t>
            </a:r>
            <a:r>
              <a:rPr lang="en-US" noProof="1"/>
              <a:t>offset   }] ;  #</a:t>
            </a:r>
            <a:r>
              <a:rPr lang="zh-CN" altLang="en-US" noProof="1"/>
              <a:t>指定查询的记录从哪条至哪条</a:t>
            </a:r>
            <a:endParaRPr lang="zh-CN" noProof="1"/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1689320" y="4227934"/>
            <a:ext cx="5680075" cy="791706"/>
          </a:xfrm>
          <a:prstGeom prst="wedgeRoundRectCallout">
            <a:avLst>
              <a:gd name="adj1" fmla="val -50222"/>
              <a:gd name="adj2" fmla="val -329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[]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括号代表可选的；                                                                                       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{}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括号代表必须的；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MySQL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语句中的注释符，也可以用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该处为注释*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  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" name="TextBox 65"/>
          <p:cNvSpPr txBox="1"/>
          <p:nvPr/>
        </p:nvSpPr>
        <p:spPr>
          <a:xfrm>
            <a:off x="251520" y="1219731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语法</a:t>
            </a:r>
          </a:p>
        </p:txBody>
      </p:sp>
      <p:pic>
        <p:nvPicPr>
          <p:cNvPr id="7" name="图片 6" descr="C:\Users\Lenovo\Desktop\icon\书籍.png书籍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2797" y="915566"/>
            <a:ext cx="314325" cy="3143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A9C0A9-1E48-4089-8D60-D4E5C1CE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833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ORDER BY</a:t>
            </a:r>
            <a:r>
              <a:rPr lang="zh-CN" altLang="en-US"/>
              <a:t>排序</a:t>
            </a:r>
          </a:p>
        </p:txBody>
      </p:sp>
      <p:sp>
        <p:nvSpPr>
          <p:cNvPr id="11266" name="内容占位符 1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7762875" cy="2636505"/>
          </a:xfrm>
        </p:spPr>
        <p:txBody>
          <a:bodyPr/>
          <a:lstStyle/>
          <a:p>
            <a:r>
              <a:rPr lang="en-US" altLang="zh-CN" dirty="0"/>
              <a:t>ORDER BY</a:t>
            </a:r>
            <a:r>
              <a:rPr lang="zh-CN" altLang="en-US" dirty="0"/>
              <a:t>排序查询</a:t>
            </a:r>
            <a:endParaRPr lang="en-US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SELECT</a:t>
            </a:r>
            <a:r>
              <a:rPr lang="zh-CN" altLang="en-US" dirty="0"/>
              <a:t>语句查询得到的结果，按某些字段进行排序</a:t>
            </a:r>
            <a:endParaRPr lang="en-US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DESC</a:t>
            </a:r>
            <a:r>
              <a:rPr lang="zh-CN" altLang="en-US" dirty="0"/>
              <a:t>或</a:t>
            </a:r>
            <a:r>
              <a:rPr lang="en-US" altLang="zh-CN" dirty="0"/>
              <a:t>ASC</a:t>
            </a:r>
            <a:r>
              <a:rPr lang="zh-CN" altLang="en-US" dirty="0"/>
              <a:t>搭配使用，默认为</a:t>
            </a:r>
            <a:r>
              <a:rPr lang="en-US" altLang="zh-CN" dirty="0"/>
              <a:t>ASC</a:t>
            </a:r>
          </a:p>
          <a:p>
            <a:pPr lvl="1"/>
            <a:endParaRPr lang="en-US" altLang="zh-CN" dirty="0"/>
          </a:p>
          <a:p>
            <a:r>
              <a:rPr lang="zh-CN" altLang="en-US" noProof="1"/>
              <a:t>查询</a:t>
            </a:r>
            <a:r>
              <a:rPr lang="en-US" altLang="x-none" noProof="1"/>
              <a:t>《</a:t>
            </a:r>
            <a:r>
              <a:rPr lang="zh-CN" altLang="en-US" noProof="1"/>
              <a:t>数据库结构</a:t>
            </a:r>
            <a:r>
              <a:rPr lang="en-US" altLang="x-none" noProof="1"/>
              <a:t>-1》</a:t>
            </a:r>
            <a:r>
              <a:rPr lang="zh-CN" altLang="en-US" noProof="1"/>
              <a:t>的所有考试结果，并按成绩由高到低排列</a:t>
            </a:r>
            <a:endParaRPr lang="en-US" altLang="x-none" noProof="1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51520" y="2427734"/>
            <a:ext cx="436880" cy="531495"/>
            <a:chOff x="3548698" y="2423160"/>
            <a:chExt cx="436880" cy="531495"/>
          </a:xfrm>
        </p:grpSpPr>
        <p:sp>
          <p:nvSpPr>
            <p:cNvPr id="14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5" name="图片 14" descr="C:\Users\Lenovo\Desktop\icon\电脑.png电脑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907704" y="4443958"/>
            <a:ext cx="4800736" cy="337464"/>
            <a:chOff x="1403648" y="3795886"/>
            <a:chExt cx="5842480" cy="322299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2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 bwMode="auto">
            <a:xfrm>
              <a:off x="3132326" y="3829223"/>
              <a:ext cx="3127601" cy="28896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1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：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ORDER BY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排序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FEDE48-89E8-418C-A930-F2193902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63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SELECT</a:t>
            </a:r>
            <a:r>
              <a:rPr lang="zh-CN" altLang="en-US"/>
              <a:t>语法</a:t>
            </a:r>
          </a:p>
        </p:txBody>
      </p:sp>
      <p:sp>
        <p:nvSpPr>
          <p:cNvPr id="57350" name="AutoShape 3"/>
          <p:cNvSpPr/>
          <p:nvPr/>
        </p:nvSpPr>
        <p:spPr>
          <a:xfrm>
            <a:off x="467544" y="875043"/>
            <a:ext cx="7560840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noProof="1"/>
              <a:t>SELECT   [ALL | DISTINCT] </a:t>
            </a:r>
          </a:p>
          <a:p>
            <a:pPr lvl="1"/>
            <a:r>
              <a:rPr lang="en-US" noProof="1"/>
              <a:t>{  * |  table.* | [ table.field1 [ as  alias1] [,table.field2 [as  alias2]][,…]] }</a:t>
            </a:r>
          </a:p>
          <a:p>
            <a:pPr lvl="1"/>
            <a:r>
              <a:rPr lang="en-US" noProof="1"/>
              <a:t>FROM  table_name  [ as  table_ alias  ]</a:t>
            </a:r>
          </a:p>
          <a:p>
            <a:pPr lvl="1"/>
            <a:r>
              <a:rPr lang="en-US" noProof="1"/>
              <a:t>    [left|out|inner  join  table_name2]    #</a:t>
            </a:r>
            <a:r>
              <a:rPr lang="zh-CN" altLang="en-US" noProof="1"/>
              <a:t>联合查询</a:t>
            </a:r>
            <a:endParaRPr lang="zh-CN" noProof="1"/>
          </a:p>
          <a:p>
            <a:pPr lvl="1"/>
            <a:r>
              <a:rPr lang="en-US" noProof="1"/>
              <a:t>	[ WHERE  … ]   	#</a:t>
            </a:r>
            <a:r>
              <a:rPr lang="zh-CN" altLang="en-US" noProof="1"/>
              <a:t>指定结果需满足的条件</a:t>
            </a:r>
            <a:endParaRPr lang="zh-CN" noProof="1"/>
          </a:p>
          <a:p>
            <a:pPr lvl="1"/>
            <a:r>
              <a:rPr lang="en-US" noProof="1"/>
              <a:t>	[ GROUP BY …]	#</a:t>
            </a:r>
            <a:r>
              <a:rPr lang="zh-CN" altLang="en-US" noProof="1"/>
              <a:t>指定结果按照哪几个字段来分组</a:t>
            </a:r>
            <a:endParaRPr lang="zh-CN" noProof="1"/>
          </a:p>
          <a:p>
            <a:pPr lvl="1"/>
            <a:r>
              <a:rPr lang="en-US" noProof="1"/>
              <a:t>	[HAVING …]	#</a:t>
            </a:r>
            <a:r>
              <a:rPr lang="zh-CN" altLang="en-US" noProof="1"/>
              <a:t>过滤分组的记录必须满足的次要条件</a:t>
            </a:r>
            <a:endParaRPr lang="zh-CN" noProof="1"/>
          </a:p>
          <a:p>
            <a:pPr lvl="1"/>
            <a:r>
              <a:rPr lang="zh-CN" noProof="1"/>
              <a:t>	</a:t>
            </a:r>
            <a:r>
              <a:rPr lang="en-US" noProof="1"/>
              <a:t>[ ORDER BY… ]	#</a:t>
            </a:r>
            <a:r>
              <a:rPr lang="zh-CN" altLang="en-US" noProof="1"/>
              <a:t>指定查询记录按一个或者多个条件排序</a:t>
            </a:r>
            <a:endParaRPr lang="zh-CN" noProof="1"/>
          </a:p>
          <a:p>
            <a:pPr lvl="1"/>
            <a:r>
              <a:rPr lang="zh-CN" noProof="1"/>
              <a:t>	</a:t>
            </a:r>
            <a:r>
              <a:rPr lang="en-US" b="1" noProof="1">
                <a:solidFill>
                  <a:srgbClr val="FF0000"/>
                </a:solidFill>
              </a:rPr>
              <a:t>[ LIMIT  {   [ offset,] row_count    |   row_count OFFSET offset    }] ;  </a:t>
            </a:r>
          </a:p>
          <a:p>
            <a:pPr lvl="1"/>
            <a:r>
              <a:rPr lang="en-US" b="1" noProof="1">
                <a:solidFill>
                  <a:srgbClr val="FF0000"/>
                </a:solidFill>
              </a:rPr>
              <a:t>         #</a:t>
            </a:r>
            <a:r>
              <a:rPr lang="zh-CN" altLang="en-US" b="1" noProof="1">
                <a:solidFill>
                  <a:srgbClr val="FF0000"/>
                </a:solidFill>
              </a:rPr>
              <a:t>指定查询的记录从哪条至哪条</a:t>
            </a:r>
            <a:endParaRPr lang="zh-CN" b="1" noProof="1">
              <a:solidFill>
                <a:srgbClr val="FF0000"/>
              </a:solidFill>
            </a:endParaRP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1187624" y="4011910"/>
            <a:ext cx="5680075" cy="791706"/>
          </a:xfrm>
          <a:prstGeom prst="wedgeRoundRectCallout">
            <a:avLst>
              <a:gd name="adj1" fmla="val -50222"/>
              <a:gd name="adj2" fmla="val -329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[]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括号代表可选的；                                                                                       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{}  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括号代表必须的；</a:t>
            </a:r>
            <a:endParaRPr 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#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MySQL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语句中的注释符，也可以用  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该处为注释*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  </a:t>
            </a:r>
            <a:endParaRPr lang="zh-CN" alt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6" name="TextBox 65"/>
          <p:cNvSpPr txBox="1"/>
          <p:nvPr/>
        </p:nvSpPr>
        <p:spPr>
          <a:xfrm>
            <a:off x="35496" y="1219731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语法</a:t>
            </a:r>
          </a:p>
        </p:txBody>
      </p:sp>
      <p:pic>
        <p:nvPicPr>
          <p:cNvPr id="7" name="图片 6" descr="C:\Users\Lenovo\Desktop\icon\书籍.png书籍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773" y="915566"/>
            <a:ext cx="314325" cy="3143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0974898-06D4-4AF4-9C93-5F5FBECB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333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  <a:r>
              <a:rPr lang="zh-CN" altLang="en-US" dirty="0"/>
              <a:t>的</a:t>
            </a:r>
            <a:r>
              <a:rPr lang="en-US" altLang="zh-CN" dirty="0"/>
              <a:t>LIMIT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 </a:t>
            </a:r>
            <a:r>
              <a:rPr lang="zh-CN" altLang="en-US" dirty="0"/>
              <a:t>[</a:t>
            </a:r>
            <a:r>
              <a:rPr lang="en-US" altLang="zh-CN" dirty="0"/>
              <a:t>m,</a:t>
            </a:r>
            <a:r>
              <a:rPr lang="zh-CN" altLang="en-US" dirty="0"/>
              <a:t>]</a:t>
            </a:r>
            <a:r>
              <a:rPr lang="en-US" altLang="zh-CN" dirty="0"/>
              <a:t>n  </a:t>
            </a:r>
            <a:r>
              <a:rPr lang="zh-CN" altLang="en-US" dirty="0"/>
              <a:t>或  </a:t>
            </a:r>
            <a:r>
              <a:rPr lang="en-US" altLang="zh-CN" dirty="0"/>
              <a:t>LIMIT  </a:t>
            </a:r>
            <a:r>
              <a:rPr lang="zh-CN" altLang="en-US" dirty="0"/>
              <a:t>n</a:t>
            </a:r>
            <a:r>
              <a:rPr lang="en-US" altLang="zh-CN" dirty="0"/>
              <a:t>  OFFSET  </a:t>
            </a:r>
            <a:r>
              <a:rPr lang="zh-CN" altLang="en-US" dirty="0"/>
              <a:t>m</a:t>
            </a:r>
          </a:p>
          <a:p>
            <a:pPr lvl="1"/>
            <a:r>
              <a:rPr lang="zh-CN" altLang="en-US" sz="1800" dirty="0"/>
              <a:t>限制</a:t>
            </a:r>
            <a:r>
              <a:rPr lang="en-US" altLang="zh-CN" sz="1800" dirty="0"/>
              <a:t>SELECT</a:t>
            </a:r>
            <a:r>
              <a:rPr lang="zh-CN" altLang="en-US" sz="1800" dirty="0"/>
              <a:t>返回结果的行数</a:t>
            </a:r>
            <a:endParaRPr lang="en-US" sz="1800" dirty="0"/>
          </a:p>
          <a:p>
            <a:pPr lvl="1"/>
            <a:r>
              <a:rPr lang="en-US" altLang="zh-CN" sz="1800" dirty="0"/>
              <a:t>m</a:t>
            </a:r>
            <a:r>
              <a:rPr lang="zh-CN" altLang="en-US" sz="1800" dirty="0"/>
              <a:t> 制定第一个返回记录行的偏移量</a:t>
            </a:r>
            <a:endParaRPr lang="en-US" sz="1800" dirty="0"/>
          </a:p>
          <a:p>
            <a:pPr lvl="1"/>
            <a:r>
              <a:rPr lang="en-US" altLang="zh-CN" sz="1800" dirty="0"/>
              <a:t>n </a:t>
            </a:r>
            <a:r>
              <a:rPr lang="zh-CN" altLang="en-US" sz="1800" dirty="0"/>
              <a:t>制定返回记录行的最大数目</a:t>
            </a: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58372" name="AutoShape 4"/>
          <p:cNvSpPr/>
          <p:nvPr/>
        </p:nvSpPr>
        <p:spPr>
          <a:xfrm>
            <a:off x="1321310" y="4006895"/>
            <a:ext cx="6108700" cy="652582"/>
          </a:xfrm>
          <a:prstGeom prst="roundRect">
            <a:avLst>
              <a:gd name="adj" fmla="val 2713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altLang="x-none" noProof="1"/>
              <a:t>SELECT * FROM `result` LIM</a:t>
            </a:r>
            <a:r>
              <a:rPr lang="zh-CN" altLang="en-US" noProof="1"/>
              <a:t>I</a:t>
            </a:r>
            <a:r>
              <a:rPr lang="en-US" altLang="x-none" noProof="1"/>
              <a:t>T 5       #</a:t>
            </a:r>
            <a:r>
              <a:rPr lang="zh-CN" altLang="en-US" noProof="1"/>
              <a:t>返回前</a:t>
            </a:r>
            <a:r>
              <a:rPr lang="en-US" altLang="x-none" noProof="1"/>
              <a:t>5</a:t>
            </a:r>
            <a:r>
              <a:rPr lang="zh-CN" altLang="en-US" noProof="1"/>
              <a:t>条记录</a:t>
            </a:r>
            <a:endParaRPr lang="en-US" altLang="x-none" noProof="1"/>
          </a:p>
          <a:p>
            <a:pPr lvl="1"/>
            <a:r>
              <a:rPr lang="en-US" altLang="x-none" noProof="1"/>
              <a:t>SELECT * FROM `result` LIMIT 5,10   #</a:t>
            </a:r>
            <a:r>
              <a:rPr lang="zh-CN" altLang="en-US" noProof="1"/>
              <a:t>返回</a:t>
            </a:r>
            <a:r>
              <a:rPr lang="en-US" altLang="x-none" noProof="1"/>
              <a:t>6-15</a:t>
            </a:r>
            <a:r>
              <a:rPr lang="zh-CN" altLang="en-US" noProof="1"/>
              <a:t>条记录</a:t>
            </a:r>
            <a:r>
              <a:rPr lang="en-US" altLang="x-none" noProof="1"/>
              <a:t> 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13398" y="3597955"/>
            <a:ext cx="436880" cy="531495"/>
            <a:chOff x="3548698" y="2423160"/>
            <a:chExt cx="436880" cy="531495"/>
          </a:xfrm>
        </p:grpSpPr>
        <p:sp>
          <p:nvSpPr>
            <p:cNvPr id="15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6" name="图片 15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13398" y="2737018"/>
            <a:ext cx="436880" cy="516890"/>
            <a:chOff x="989013" y="3074035"/>
            <a:chExt cx="436880" cy="516890"/>
          </a:xfrm>
        </p:grpSpPr>
        <p:sp>
          <p:nvSpPr>
            <p:cNvPr id="18" name="TextBox 65"/>
            <p:cNvSpPr txBox="1"/>
            <p:nvPr/>
          </p:nvSpPr>
          <p:spPr>
            <a:xfrm>
              <a:off x="989013" y="334581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注意</a:t>
              </a:r>
            </a:p>
          </p:txBody>
        </p:sp>
        <p:pic>
          <p:nvPicPr>
            <p:cNvPr id="19" name="图片 18" descr="C:\Users\Lenovo\Desktop\icon\注意(1).png注意(1)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63308" y="3074035"/>
              <a:ext cx="288290" cy="249555"/>
            </a:xfrm>
            <a:prstGeom prst="rect">
              <a:avLst/>
            </a:prstGeom>
          </p:spPr>
        </p:pic>
      </p:grp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1268189" y="2864773"/>
            <a:ext cx="5680075" cy="715089"/>
          </a:xfrm>
          <a:prstGeom prst="wedgeRoundRectCallout">
            <a:avLst>
              <a:gd name="adj1" fmla="val -50222"/>
              <a:gd name="adj2" fmla="val -329"/>
              <a:gd name="adj3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m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不指定则偏移量为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，从第一条开始返回前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n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条记录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LIMIT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Arial" pitchFamily="34" charset="0"/>
              </a:rPr>
              <a:t>常用于分页显示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B1F54B-A149-4E42-B24F-FEDED3D2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445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分页查询</a:t>
            </a:r>
          </a:p>
        </p:txBody>
      </p:sp>
      <p:sp>
        <p:nvSpPr>
          <p:cNvPr id="14338" name="内容占位符 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lang="zh-CN" altLang="en-US" dirty="0"/>
              <a:t>查询所有</a:t>
            </a:r>
            <a:r>
              <a:rPr lang="en-US" altLang="zh-CN" dirty="0"/>
              <a:t>《</a:t>
            </a:r>
            <a:r>
              <a:rPr lang="zh-CN" altLang="en-US" dirty="0"/>
              <a:t>数据库结构</a:t>
            </a:r>
            <a:r>
              <a:rPr lang="en-US" altLang="zh-CN" dirty="0"/>
              <a:t>-2》</a:t>
            </a:r>
            <a:r>
              <a:rPr lang="zh-CN" altLang="en-US" dirty="0"/>
              <a:t>的考试成绩，并按照由高到低显示，同时把该成绩对应的学生的学号、姓名打印出来</a:t>
            </a:r>
            <a:endParaRPr lang="en-US" dirty="0"/>
          </a:p>
          <a:p>
            <a:pPr lvl="1"/>
            <a:r>
              <a:rPr lang="zh-CN" altLang="en-US" dirty="0"/>
              <a:t>要求</a:t>
            </a:r>
            <a:endParaRPr lang="en-US" dirty="0"/>
          </a:p>
          <a:p>
            <a:pPr lvl="2"/>
            <a:r>
              <a:rPr lang="zh-CN" altLang="en-US" dirty="0"/>
              <a:t>第一次查询前</a:t>
            </a:r>
            <a:r>
              <a:rPr lang="en-US" altLang="zh-CN" dirty="0"/>
              <a:t>5</a:t>
            </a:r>
            <a:r>
              <a:rPr lang="zh-CN" altLang="en-US" dirty="0"/>
              <a:t>条记录</a:t>
            </a:r>
            <a:endParaRPr lang="en-US" dirty="0"/>
          </a:p>
          <a:p>
            <a:pPr lvl="2"/>
            <a:r>
              <a:rPr lang="zh-CN" altLang="en-US" dirty="0"/>
              <a:t>第二次查询</a:t>
            </a:r>
            <a:r>
              <a:rPr lang="en-US" altLang="zh-CN" dirty="0"/>
              <a:t>6-10</a:t>
            </a:r>
            <a:r>
              <a:rPr lang="zh-CN" altLang="en-US" dirty="0"/>
              <a:t>条记录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4340" name="对象 60422"/>
          <p:cNvGraphicFramePr>
            <a:graphicFrameLocks/>
          </p:cNvGraphicFramePr>
          <p:nvPr>
            <p:extLst/>
          </p:nvPr>
        </p:nvGraphicFramePr>
        <p:xfrm>
          <a:off x="5004048" y="2427734"/>
          <a:ext cx="3332162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4" imgW="4439270" imgH="1838095" progId="PBrush">
                  <p:embed/>
                </p:oleObj>
              </mc:Choice>
              <mc:Fallback>
                <p:oleObj r:id="rId4" imgW="4439270" imgH="1838095" progId="PBrush">
                  <p:embed/>
                  <p:pic>
                    <p:nvPicPr>
                      <p:cNvPr id="14340" name="对象 6042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427734"/>
                        <a:ext cx="3332162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907704" y="4371955"/>
            <a:ext cx="4800736" cy="373460"/>
            <a:chOff x="1403648" y="3795886"/>
            <a:chExt cx="5842480" cy="356677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9" name="Picture 8" descr="说话气泡ne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3387886" y="3829223"/>
              <a:ext cx="2616480" cy="32334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2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anose="02010600030101010101" pitchFamily="2" charset="-122"/>
                  <a:ea typeface="黑体" panose="02010600030101010101" pitchFamily="2" charset="-122"/>
                </a:rPr>
                <a:t>：分页查询</a:t>
              </a:r>
              <a:endParaRPr lang="zh-CN" altLang="en-US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28D03F-5D34-42EA-B4C6-A0A045E8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01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练习：查询</a:t>
            </a:r>
            <a:r>
              <a:rPr lang="en-US" altLang="zh-CN" dirty="0"/>
              <a:t>《JAVA</a:t>
            </a:r>
            <a:r>
              <a:rPr lang="zh-CN" altLang="en-US" dirty="0"/>
              <a:t>第一学年</a:t>
            </a:r>
            <a:r>
              <a:rPr lang="en-US" altLang="zh-CN" dirty="0"/>
              <a:t>》</a:t>
            </a:r>
            <a:r>
              <a:rPr lang="zh-CN" altLang="en-US" dirty="0"/>
              <a:t>学生信息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查询</a:t>
            </a:r>
            <a:r>
              <a:rPr lang="en-US" altLang="zh-CN" dirty="0"/>
              <a:t>《JAVA</a:t>
            </a:r>
            <a:r>
              <a:rPr lang="zh-CN" altLang="en-US" dirty="0"/>
              <a:t>第一学年</a:t>
            </a:r>
            <a:r>
              <a:rPr lang="en-US" altLang="zh-CN" dirty="0"/>
              <a:t>》</a:t>
            </a:r>
            <a:r>
              <a:rPr lang="zh-CN" altLang="en-US" dirty="0"/>
              <a:t>课程成绩前</a:t>
            </a:r>
            <a:r>
              <a:rPr lang="en-US" altLang="zh-CN" dirty="0"/>
              <a:t>10</a:t>
            </a:r>
            <a:r>
              <a:rPr lang="zh-CN" altLang="en-US" dirty="0"/>
              <a:t>名且分数大于</a:t>
            </a:r>
            <a:r>
              <a:rPr lang="en-US" altLang="zh-CN" dirty="0"/>
              <a:t>80</a:t>
            </a:r>
            <a:r>
              <a:rPr lang="zh-CN" altLang="en-US" dirty="0"/>
              <a:t>的学生信息（学号，姓名，课程名，分数）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5364" name="对象 62469"/>
          <p:cNvGraphicFramePr>
            <a:graphicFrameLocks/>
          </p:cNvGraphicFramePr>
          <p:nvPr>
            <p:extLst/>
          </p:nvPr>
        </p:nvGraphicFramePr>
        <p:xfrm>
          <a:off x="2339752" y="2643758"/>
          <a:ext cx="3294063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4" imgW="4390476" imgH="2438095" progId="PBrush">
                  <p:embed/>
                </p:oleObj>
              </mc:Choice>
              <mc:Fallback>
                <p:oleObj r:id="rId4" imgW="4390476" imgH="2438095" progId="PBrush">
                  <p:embed/>
                  <p:pic>
                    <p:nvPicPr>
                      <p:cNvPr id="15364" name="对象 6246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643758"/>
                        <a:ext cx="3294063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F2F4399-3FF8-4A10-83C8-51AFF630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zh-CN" altLang="en-US"/>
              <a:t>/</a:t>
            </a:r>
            <a:r>
              <a:rPr lang="en-US" altLang="zh-CN"/>
              <a:t>18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792540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1089</Words>
  <Application>Microsoft Office PowerPoint</Application>
  <PresentationFormat>全屏显示(16:9)</PresentationFormat>
  <Paragraphs>170</Paragraphs>
  <Slides>18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黑体</vt:lpstr>
      <vt:lpstr>微软雅黑</vt:lpstr>
      <vt:lpstr>Arial</vt:lpstr>
      <vt:lpstr>Calibri</vt:lpstr>
      <vt:lpstr>Times New Roman</vt:lpstr>
      <vt:lpstr>Webdings</vt:lpstr>
      <vt:lpstr>Wingdings</vt:lpstr>
      <vt:lpstr>1_自定义设计方案</vt:lpstr>
      <vt:lpstr>使用DQL命令查询数据(二)</vt:lpstr>
      <vt:lpstr>PowerPoint 演示文稿</vt:lpstr>
      <vt:lpstr>本课目标</vt:lpstr>
      <vt:lpstr>SELECT语法</vt:lpstr>
      <vt:lpstr>ORDER BY排序</vt:lpstr>
      <vt:lpstr>SELECT语法</vt:lpstr>
      <vt:lpstr>MySQL的LIMIT</vt:lpstr>
      <vt:lpstr>分页查询</vt:lpstr>
      <vt:lpstr>练习：查询《JAVA第一学年》学生信息</vt:lpstr>
      <vt:lpstr>子查询</vt:lpstr>
      <vt:lpstr>案例</vt:lpstr>
      <vt:lpstr>MySQL函数</vt:lpstr>
      <vt:lpstr>MySQL的统计函数</vt:lpstr>
      <vt:lpstr>SELECT语法</vt:lpstr>
      <vt:lpstr>GROUP BY分组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xbany</cp:lastModifiedBy>
  <cp:revision>568</cp:revision>
  <dcterms:created xsi:type="dcterms:W3CDTF">2013-09-17T02:35:00Z</dcterms:created>
  <dcterms:modified xsi:type="dcterms:W3CDTF">2019-02-18T08:08:52Z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